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66" r:id="rId1"/>
    <p:sldMasterId id="2147483887" r:id="rId2"/>
  </p:sldMasterIdLst>
  <p:notesMasterIdLst>
    <p:notesMasterId r:id="rId21"/>
  </p:notesMasterIdLst>
  <p:handoutMasterIdLst>
    <p:handoutMasterId r:id="rId22"/>
  </p:handoutMasterIdLst>
  <p:sldIdLst>
    <p:sldId id="279" r:id="rId3"/>
    <p:sldId id="294" r:id="rId4"/>
    <p:sldId id="300" r:id="rId5"/>
    <p:sldId id="301" r:id="rId6"/>
    <p:sldId id="305" r:id="rId7"/>
    <p:sldId id="293" r:id="rId8"/>
    <p:sldId id="308" r:id="rId9"/>
    <p:sldId id="292" r:id="rId10"/>
    <p:sldId id="303" r:id="rId11"/>
    <p:sldId id="283" r:id="rId12"/>
    <p:sldId id="282" r:id="rId13"/>
    <p:sldId id="306" r:id="rId14"/>
    <p:sldId id="307" r:id="rId15"/>
    <p:sldId id="295" r:id="rId16"/>
    <p:sldId id="298" r:id="rId17"/>
    <p:sldId id="311" r:id="rId18"/>
    <p:sldId id="296" r:id="rId19"/>
    <p:sldId id="309" r:id="rId20"/>
  </p:sldIdLst>
  <p:sldSz cx="9144000" cy="6858000" type="screen4x3"/>
  <p:notesSz cx="6858000" cy="9144000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74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1362">
          <p15:clr>
            <a:srgbClr val="A4A3A4"/>
          </p15:clr>
        </p15:guide>
        <p15:guide id="6" pos="5511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CC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296" autoAdjust="0"/>
  </p:normalViewPr>
  <p:slideViewPr>
    <p:cSldViewPr>
      <p:cViewPr varScale="1">
        <p:scale>
          <a:sx n="68" d="100"/>
          <a:sy n="68" d="100"/>
        </p:scale>
        <p:origin x="-1344" y="-90"/>
      </p:cViewPr>
      <p:guideLst>
        <p:guide orient="horz" pos="3929"/>
        <p:guide orient="horz" pos="2160"/>
        <p:guide orient="horz" pos="745"/>
        <p:guide orient="horz" pos="1207"/>
        <p:guide orient="horz" pos="1362"/>
        <p:guide pos="551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3FBA-C2CB-4F7F-9E33-C95742007928}" type="datetimeFigureOut">
              <a:rPr lang="de-DE" smtClean="0"/>
              <a:pPr/>
              <a:t>18.02.2019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59E5-D9FE-417D-8401-BFD1559A88E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38442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7784C-52E0-4090-9459-59EE88C33906}" type="datetimeFigureOut">
              <a:rPr lang="de-DE" smtClean="0"/>
              <a:pPr/>
              <a:t>18.02.2019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8BDF-359D-4D52-8CC3-51C211D3A0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3717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oleObject" Target="../embeddings/oleObject6.bin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578645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000" y="2048516"/>
            <a:ext cx="6588344" cy="872935"/>
          </a:xfrm>
        </p:spPr>
        <p:txBody>
          <a:bodyPr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 – auch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0000" y="3038480"/>
            <a:ext cx="6588344" cy="334888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>
            <p:custDataLst>
              <p:tags r:id="rId2"/>
            </p:custDataLst>
          </p:nvPr>
        </p:nvSpPr>
        <p:spPr>
          <a:xfrm>
            <a:off x="0" y="5805264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917538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79488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19E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1684943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636" name="think-cell Slide" r:id="rId7" imgW="360" imgH="360" progId="">
              <p:embed/>
            </p:oleObj>
          </a:graphicData>
        </a:graphic>
      </p:graphicFrame>
      <p:sp>
        <p:nvSpPr>
          <p:cNvPr id="11" name="Rechteck 10"/>
          <p:cNvSpPr/>
          <p:nvPr userDrawn="1">
            <p:custDataLst>
              <p:tags r:id="rId3"/>
            </p:custDataLst>
          </p:nvPr>
        </p:nvSpPr>
        <p:spPr>
          <a:xfrm>
            <a:off x="0" y="5805264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80000" y="3204000"/>
            <a:ext cx="6588344" cy="276999"/>
          </a:xfrm>
        </p:spPr>
        <p:txBody>
          <a:bodyPr>
            <a:spAutoFit/>
          </a:bodyPr>
          <a:lstStyle>
            <a:lvl1pPr marL="0" indent="0" algn="l"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Autor, Kontakt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5"/>
            </p:custDataLst>
          </p:nvPr>
        </p:nvSpPr>
        <p:spPr>
          <a:xfrm>
            <a:off x="1080000" y="2071160"/>
            <a:ext cx="7492528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Vielen Dank für Ihre Aufmerksamkeit!</a:t>
            </a:r>
            <a:endParaRPr lang="de-DE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5" name="Grafik 14" descr="LogoSeitenstark_rgb (2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736418" y="6000768"/>
            <a:ext cx="1193300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418093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6121151" cy="72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999" y="1908000"/>
            <a:ext cx="8208714" cy="432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  <a:lvl3pPr>
              <a:buClr>
                <a:srgbClr val="CFCC4F"/>
              </a:buClr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F4C1-09A2-482B-8059-9115630C7F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70000"/>
            <a:ext cx="6120482" cy="36000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0C269F-FE27-4CF3-8E26-9DB7370F57FC}" type="datetime1">
              <a:rPr lang="de-DE" smtClean="0"/>
              <a:pPr/>
              <a:t>18.02.2019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Fußzeile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56221245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966024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583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80000" y="2022743"/>
            <a:ext cx="7560000" cy="900000"/>
          </a:xfrm>
        </p:spPr>
        <p:txBody>
          <a:bodyPr anchor="b" anchorCtr="0"/>
          <a:lstStyle>
            <a:lvl1pPr algn="l">
              <a:defRPr sz="2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Zwischenfolie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080000" y="3852000"/>
            <a:ext cx="6192838" cy="180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1980000"/>
            <a:ext cx="540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440FD-A283-4FB5-B5B6-50CD3D756F9C}" type="datetime1">
              <a:rPr lang="de-DE" smtClean="0"/>
              <a:pPr/>
              <a:t>18.02.2019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FCF4C1-09A2-482B-8059-9115630C7F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Fußzeile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99820625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908000"/>
            <a:ext cx="3960000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88000" y="1908000"/>
            <a:ext cx="3960000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CF4C1-09A2-482B-8059-9115630C7F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2628000"/>
            <a:ext cx="3960000" cy="360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  <a:lvl3pPr>
              <a:buClr>
                <a:srgbClr val="CFCC4F"/>
              </a:buClr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88000" y="2628001"/>
            <a:ext cx="3960000" cy="360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170000"/>
            <a:ext cx="6120482" cy="36000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C151A8-53D7-4A95-BBA2-AF8A42C40CF1}" type="datetime1">
              <a:rPr lang="de-DE" smtClean="0"/>
              <a:pPr/>
              <a:t>18.02.2019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Fußzeile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91516153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79488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2971751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551" name="think-cell Slide" r:id="rId7" imgW="360" imgH="360" progId="">
              <p:embed/>
            </p:oleObj>
          </a:graphicData>
        </a:graphic>
      </p:graphicFrame>
      <p:sp>
        <p:nvSpPr>
          <p:cNvPr id="11" name="Rechteck 10"/>
          <p:cNvSpPr/>
          <p:nvPr userDrawn="1">
            <p:custDataLst>
              <p:tags r:id="rId3"/>
            </p:custDataLst>
          </p:nvPr>
        </p:nvSpPr>
        <p:spPr>
          <a:xfrm>
            <a:off x="0" y="5805264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80000" y="3204000"/>
            <a:ext cx="6588344" cy="276999"/>
          </a:xfrm>
        </p:spPr>
        <p:txBody>
          <a:bodyPr>
            <a:spAutoFit/>
          </a:bodyPr>
          <a:lstStyle>
            <a:lvl1pPr marL="0" indent="0" algn="l"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Autor, Kontakt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5"/>
            </p:custDataLst>
          </p:nvPr>
        </p:nvSpPr>
        <p:spPr>
          <a:xfrm>
            <a:off x="1080000" y="2071160"/>
            <a:ext cx="7492528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Vielen Dank</a:t>
            </a:r>
            <a:r>
              <a:rPr lang="de-DE" sz="3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für Ihre Aufmerksamkeit!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Grafik 14" descr="LogoSeitenstark_rgb (2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736418" y="6000768"/>
            <a:ext cx="1193300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69581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578645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19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000" y="2048516"/>
            <a:ext cx="6588344" cy="872935"/>
          </a:xfrm>
        </p:spPr>
        <p:txBody>
          <a:bodyPr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 – auch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0000" y="3038480"/>
            <a:ext cx="6588344" cy="334888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>
            <p:custDataLst>
              <p:tags r:id="rId2"/>
            </p:custDataLst>
          </p:nvPr>
        </p:nvSpPr>
        <p:spPr>
          <a:xfrm>
            <a:off x="0" y="5805264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19E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Grafik 7" descr="LogoSeitenstark_rgb (2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36418" y="6000768"/>
            <a:ext cx="1193300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855132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6121151" cy="72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999" y="1908000"/>
            <a:ext cx="8208714" cy="432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  <a:lvl3pPr>
              <a:buClr>
                <a:srgbClr val="CFCC4F"/>
              </a:buClr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F4C1-09A2-482B-8059-9115630C7FED}" type="slidenum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70000"/>
            <a:ext cx="6120482" cy="36000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0C269F-FE27-4CF3-8E26-9DB7370F57FC}" type="datetime1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18.02.2019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196310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37709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612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80000" y="2022743"/>
            <a:ext cx="7560000" cy="900000"/>
          </a:xfrm>
        </p:spPr>
        <p:txBody>
          <a:bodyPr anchor="b" anchorCtr="0"/>
          <a:lstStyle>
            <a:lvl1pPr algn="l">
              <a:defRPr sz="2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Zwischenfolie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080000" y="3852000"/>
            <a:ext cx="6192838" cy="180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1980000"/>
            <a:ext cx="540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440FD-A283-4FB5-B5B6-50CD3D756F9C}" type="datetime1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18.02.2019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FCF4C1-09A2-482B-8059-9115630C7FED}" type="slidenum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085076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908000"/>
            <a:ext cx="3960000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88000" y="1908000"/>
            <a:ext cx="3960000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CF4C1-09A2-482B-8059-9115630C7FED}" type="slidenum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2628000"/>
            <a:ext cx="3960000" cy="360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  <a:lvl3pPr>
              <a:buClr>
                <a:srgbClr val="CFCC4F"/>
              </a:buClr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88000" y="2628001"/>
            <a:ext cx="3960000" cy="3600000"/>
          </a:xfrm>
        </p:spPr>
        <p:txBody>
          <a:bodyPr/>
          <a:lstStyle>
            <a:lvl1pPr>
              <a:buClr>
                <a:srgbClr val="CFCC4F"/>
              </a:buClr>
              <a:defRPr/>
            </a:lvl1pPr>
            <a:lvl2pPr>
              <a:buClr>
                <a:srgbClr val="CFCC4F"/>
              </a:buClr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170000"/>
            <a:ext cx="6120482" cy="36000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C151A8-53D7-4A95-BBA2-AF8A42C40CF1}" type="datetime1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18.02.2019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1547664" y="6469200"/>
            <a:ext cx="4824536" cy="3651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464052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4.vml"/><Relationship Id="rId12" Type="http://schemas.openxmlformats.org/officeDocument/2006/relationships/tags" Target="../tags/tag2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tags" Target="../tags/tag19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18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76047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585" name="think-cell Slide" r:id="rId15" imgW="360" imgH="360" progId="">
              <p:embed/>
            </p:oleObj>
          </a:graphicData>
        </a:graphic>
      </p:graphicFrame>
      <p:sp>
        <p:nvSpPr>
          <p:cNvPr id="11" name="Rechteck 10"/>
          <p:cNvSpPr/>
          <p:nvPr>
            <p:custDataLst>
              <p:tags r:id="rId8"/>
            </p:custDataLst>
          </p:nvPr>
        </p:nvSpPr>
        <p:spPr>
          <a:xfrm>
            <a:off x="0" y="6453336"/>
            <a:ext cx="9144000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>
            <p:custDataLst>
              <p:tags r:id="rId9"/>
            </p:custDataLst>
          </p:nvPr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9999" y="450000"/>
            <a:ext cx="6121151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9999" y="1908000"/>
            <a:ext cx="8208714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1547664" y="6469200"/>
            <a:ext cx="4824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7723033" y="6469517"/>
            <a:ext cx="10184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fld id="{D3FCF4C1-09A2-482B-8059-9115630C7F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39750" y="6469200"/>
            <a:ext cx="10079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fld id="{0DE1A5D5-E222-43E2-ABCF-114DA7C4A928}" type="datetime1">
              <a:rPr lang="de-DE" smtClean="0"/>
              <a:pPr/>
              <a:t>18.02.2019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159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5" r:id="rId2"/>
    <p:sldLayoutId id="2147483877" r:id="rId3"/>
    <p:sldLayoutId id="2147483879" r:id="rId4"/>
    <p:sldLayoutId id="2147483886" r:id="rId5"/>
  </p:sldLayoutIdLst>
  <p:transition advClick="0" advTm="30000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Clr>
          <a:srgbClr val="CFCC4F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542925" indent="-277813" algn="l" defTabSz="914400" rtl="0" eaLnBrk="1" latinLnBrk="0" hangingPunct="1">
        <a:spcBef>
          <a:spcPts val="600"/>
        </a:spcBef>
        <a:buClr>
          <a:srgbClr val="CFCC4F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2pPr>
      <a:lvl3pPr marL="803275" indent="-260350" algn="l" defTabSz="914400" rtl="0" eaLnBrk="1" latinLnBrk="0" hangingPunct="1">
        <a:spcBef>
          <a:spcPts val="300"/>
        </a:spcBef>
        <a:buClr>
          <a:srgbClr val="CFCC4F"/>
        </a:buClr>
        <a:buSzPct val="90000"/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009324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88" name="think-cell Slide" r:id="rId15" imgW="360" imgH="360" progId="">
              <p:embed/>
            </p:oleObj>
          </a:graphicData>
        </a:graphic>
      </p:graphicFrame>
      <p:sp>
        <p:nvSpPr>
          <p:cNvPr id="11" name="Rechteck 10"/>
          <p:cNvSpPr/>
          <p:nvPr>
            <p:custDataLst>
              <p:tags r:id="rId8"/>
            </p:custDataLst>
          </p:nvPr>
        </p:nvSpPr>
        <p:spPr>
          <a:xfrm>
            <a:off x="0" y="6453336"/>
            <a:ext cx="9144000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>
            <p:custDataLst>
              <p:tags r:id="rId9"/>
            </p:custDataLst>
          </p:nvPr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9999" y="450000"/>
            <a:ext cx="6121151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9999" y="1908000"/>
            <a:ext cx="8208714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1547664" y="6469200"/>
            <a:ext cx="4824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7723033" y="6469517"/>
            <a:ext cx="10184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fld id="{D3FCF4C1-09A2-482B-8059-9115630C7FED}" type="slidenum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39750" y="6469200"/>
            <a:ext cx="10079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fld id="{0DE1A5D5-E222-43E2-ABCF-114DA7C4A928}" type="datetime1">
              <a:rPr lang="de-D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18.02.2019</a:t>
            </a:fld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Grafik 11" descr="LogoSeitenstark_rgb (2)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29454" y="428604"/>
            <a:ext cx="1792076" cy="107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5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</p:sldLayoutIdLst>
  <p:transition advClick="0" advTm="30000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Clr>
          <a:srgbClr val="CFCC4F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542925" indent="-277813" algn="l" defTabSz="914400" rtl="0" eaLnBrk="1" latinLnBrk="0" hangingPunct="1">
        <a:spcBef>
          <a:spcPts val="600"/>
        </a:spcBef>
        <a:buClr>
          <a:srgbClr val="CFCC4F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2pPr>
      <a:lvl3pPr marL="803275" indent="-260350" algn="l" defTabSz="914400" rtl="0" eaLnBrk="1" latinLnBrk="0" hangingPunct="1">
        <a:spcBef>
          <a:spcPts val="300"/>
        </a:spcBef>
        <a:buClr>
          <a:srgbClr val="CFCC4F"/>
        </a:buClr>
        <a:buSzPct val="90000"/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heckdeinpasswort.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kindersache.de/bereiche/juki/charlie-und-das-geheimnis-der-dat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2564" y="476672"/>
            <a:ext cx="8316416" cy="5112568"/>
          </a:xfrm>
        </p:spPr>
        <p:txBody>
          <a:bodyPr/>
          <a:lstStyle/>
          <a:p>
            <a:pPr algn="ctr"/>
            <a:endParaRPr lang="de-DE" sz="4000" b="1" dirty="0" smtClean="0">
              <a:solidFill>
                <a:schemeClr val="tx1"/>
              </a:solidFill>
            </a:endParaRPr>
          </a:p>
          <a:p>
            <a:pPr algn="ctr"/>
            <a:endParaRPr lang="de-DE" sz="4000" b="1" dirty="0">
              <a:solidFill>
                <a:schemeClr val="tx1"/>
              </a:solidFill>
            </a:endParaRPr>
          </a:p>
          <a:p>
            <a:pPr algn="ctr"/>
            <a:endParaRPr lang="de-DE" sz="3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3200" b="1" dirty="0">
                <a:solidFill>
                  <a:schemeClr val="tx1"/>
                </a:solidFill>
              </a:rPr>
              <a:t> </a:t>
            </a:r>
            <a:r>
              <a:rPr lang="de-DE" sz="3200" b="1" dirty="0" smtClean="0">
                <a:solidFill>
                  <a:schemeClr val="tx1"/>
                </a:solidFill>
              </a:rPr>
              <a:t>"Meine </a:t>
            </a:r>
            <a:r>
              <a:rPr lang="de-DE" sz="3200" b="1" dirty="0">
                <a:solidFill>
                  <a:schemeClr val="tx1"/>
                </a:solidFill>
              </a:rPr>
              <a:t>Daten gehören </a:t>
            </a:r>
            <a:r>
              <a:rPr lang="de-DE" sz="3200" b="1" dirty="0" smtClean="0">
                <a:solidFill>
                  <a:schemeClr val="tx1"/>
                </a:solidFill>
              </a:rPr>
              <a:t>mir" 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Workshop </a:t>
            </a:r>
            <a:r>
              <a:rPr lang="de-DE" sz="2000" dirty="0">
                <a:solidFill>
                  <a:schemeClr val="tx1"/>
                </a:solidFill>
              </a:rPr>
              <a:t>mit </a:t>
            </a:r>
            <a:r>
              <a:rPr lang="de-DE" sz="2000" dirty="0" smtClean="0">
                <a:solidFill>
                  <a:schemeClr val="tx1"/>
                </a:solidFill>
              </a:rPr>
              <a:t>Sophie Pohle </a:t>
            </a:r>
            <a:r>
              <a:rPr lang="de-DE" sz="2000" dirty="0">
                <a:solidFill>
                  <a:schemeClr val="tx1"/>
                </a:solidFill>
              </a:rPr>
              <a:t>&amp; </a:t>
            </a:r>
            <a:r>
              <a:rPr lang="de-DE" sz="2000" dirty="0" smtClean="0">
                <a:solidFill>
                  <a:schemeClr val="tx1"/>
                </a:solidFill>
              </a:rPr>
              <a:t>Berit Schwetzke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D</a:t>
            </a:r>
            <a:r>
              <a:rPr lang="de-DE" sz="1800" dirty="0" smtClean="0">
                <a:solidFill>
                  <a:schemeClr val="tx1"/>
                </a:solidFill>
              </a:rPr>
              <a:t>eutsches </a:t>
            </a:r>
            <a:r>
              <a:rPr lang="de-DE" sz="1800" dirty="0">
                <a:solidFill>
                  <a:schemeClr val="tx1"/>
                </a:solidFill>
              </a:rPr>
              <a:t>Kinderhilfswerk e.V. </a:t>
            </a:r>
            <a:endParaRPr lang="de-DE" sz="20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658155" cy="166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35195"/>
            <a:ext cx="1664677" cy="63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6934"/>
            <a:ext cx="1467852" cy="7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9" y="6027575"/>
            <a:ext cx="7858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05519"/>
            <a:ext cx="770185" cy="57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45291"/>
            <a:ext cx="1609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5267203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>
                <a:solidFill>
                  <a:schemeClr val="tx1"/>
                </a:solidFill>
              </a:rPr>
              <a:t>Das Recht am eigenen </a:t>
            </a:r>
            <a:r>
              <a:rPr lang="de-DE" sz="3200" b="1" dirty="0" smtClean="0">
                <a:solidFill>
                  <a:schemeClr val="tx1"/>
                </a:solidFill>
              </a:rPr>
              <a:t>Bild</a:t>
            </a:r>
          </a:p>
          <a:p>
            <a:endParaRPr lang="de-DE" sz="32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dirty="0">
                <a:solidFill>
                  <a:schemeClr val="tx1"/>
                </a:solidFill>
              </a:rPr>
              <a:t>Nicht jede Situation darf fotografiert werden </a:t>
            </a:r>
            <a:endParaRPr lang="de-DE" sz="3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dirty="0" smtClean="0">
                <a:solidFill>
                  <a:schemeClr val="tx1"/>
                </a:solidFill>
              </a:rPr>
              <a:t>und </a:t>
            </a:r>
            <a:r>
              <a:rPr lang="de-DE" sz="3200" dirty="0">
                <a:solidFill>
                  <a:schemeClr val="tx1"/>
                </a:solidFill>
              </a:rPr>
              <a:t>nicht jedes Foto darf veröffentlicht werden!</a:t>
            </a:r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151"/>
            <a:ext cx="3888432" cy="311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172178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404664"/>
            <a:ext cx="7992888" cy="5832648"/>
          </a:xfrm>
        </p:spPr>
        <p:txBody>
          <a:bodyPr/>
          <a:lstStyle/>
          <a:p>
            <a:endParaRPr lang="de-DE" sz="1400" b="1" u="sng" dirty="0" smtClean="0"/>
          </a:p>
          <a:p>
            <a:endParaRPr lang="de-DE" sz="1400" b="1" u="sng" dirty="0" smtClean="0"/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467544" y="1196752"/>
            <a:ext cx="7992888" cy="5040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CFCC4F"/>
              </a:buClr>
              <a:buFont typeface="Arial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ts val="600"/>
              </a:spcBef>
              <a:buClr>
                <a:srgbClr val="CFCC4F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803275" indent="-260350" algn="l" defTabSz="914400" rtl="0" eaLnBrk="1" latinLnBrk="0" hangingPunct="1">
              <a:spcBef>
                <a:spcPts val="300"/>
              </a:spcBef>
              <a:buClr>
                <a:srgbClr val="CFCC4F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chemeClr val="tx1"/>
                </a:solidFill>
              </a:rPr>
              <a:t>Darf ich das posten?</a:t>
            </a:r>
          </a:p>
          <a:p>
            <a:endParaRPr lang="de-DE" sz="1800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14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704748"/>
            <a:ext cx="6696546" cy="4734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24729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404664"/>
            <a:ext cx="7992888" cy="5832648"/>
          </a:xfrm>
        </p:spPr>
        <p:txBody>
          <a:bodyPr/>
          <a:lstStyle/>
          <a:p>
            <a:endParaRPr lang="de-DE" sz="1400" b="1" u="sng" dirty="0" smtClean="0"/>
          </a:p>
          <a:p>
            <a:endParaRPr lang="de-DE" sz="1400" b="1" u="sng" dirty="0" smtClean="0"/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467544" y="1196752"/>
            <a:ext cx="7992888" cy="5040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CFCC4F"/>
              </a:buClr>
              <a:buFont typeface="Arial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ts val="600"/>
              </a:spcBef>
              <a:buClr>
                <a:srgbClr val="CFCC4F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803275" indent="-260350" algn="l" defTabSz="914400" rtl="0" eaLnBrk="1" latinLnBrk="0" hangingPunct="1">
              <a:spcBef>
                <a:spcPts val="300"/>
              </a:spcBef>
              <a:buClr>
                <a:srgbClr val="CFCC4F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chemeClr val="tx1"/>
                </a:solidFill>
              </a:rPr>
              <a:t>Darf ich das posten?</a:t>
            </a:r>
          </a:p>
          <a:p>
            <a:endParaRPr lang="de-DE" sz="1800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14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03" y="1769199"/>
            <a:ext cx="5186892" cy="3890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9135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404664"/>
            <a:ext cx="7992888" cy="5832648"/>
          </a:xfrm>
        </p:spPr>
        <p:txBody>
          <a:bodyPr/>
          <a:lstStyle/>
          <a:p>
            <a:endParaRPr lang="de-DE" sz="1400" b="1" u="sng" dirty="0" smtClean="0"/>
          </a:p>
          <a:p>
            <a:endParaRPr lang="de-DE" sz="1400" b="1" u="sng" dirty="0" smtClean="0"/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9" y="1846630"/>
            <a:ext cx="5882825" cy="4165040"/>
          </a:xfrm>
          <a:prstGeom prst="rect">
            <a:avLst/>
          </a:prstGeom>
        </p:spPr>
      </p:pic>
      <p:sp>
        <p:nvSpPr>
          <p:cNvPr id="14" name="Textplatzhalter 3"/>
          <p:cNvSpPr txBox="1">
            <a:spLocks/>
          </p:cNvSpPr>
          <p:nvPr/>
        </p:nvSpPr>
        <p:spPr>
          <a:xfrm>
            <a:off x="467544" y="1196752"/>
            <a:ext cx="7992888" cy="5040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CFCC4F"/>
              </a:buClr>
              <a:buFont typeface="Arial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ts val="600"/>
              </a:spcBef>
              <a:buClr>
                <a:srgbClr val="CFCC4F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803275" indent="-260350" algn="l" defTabSz="914400" rtl="0" eaLnBrk="1" latinLnBrk="0" hangingPunct="1">
              <a:spcBef>
                <a:spcPts val="300"/>
              </a:spcBef>
              <a:buClr>
                <a:srgbClr val="CFCC4F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chemeClr val="tx1"/>
                </a:solidFill>
              </a:rPr>
              <a:t>Darf ich das posten?</a:t>
            </a:r>
          </a:p>
          <a:p>
            <a:endParaRPr lang="de-DE" sz="1800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14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2624577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Mach dein Passwort sicher!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Die beliebtesten Passwörter: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123456</a:t>
            </a: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passwort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hallo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hallo123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111111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spcBef>
                <a:spcPts val="1200"/>
              </a:spcBef>
              <a:buClr>
                <a:srgbClr val="CFCC4F"/>
              </a:buClr>
              <a:buFont typeface="Arial" pitchFamily="34" charset="0"/>
              <a:buChar char="•"/>
            </a:pPr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3" y="3153276"/>
            <a:ext cx="3834526" cy="2559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4368450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Mach dein Passwort sicher!</a:t>
            </a:r>
          </a:p>
          <a:p>
            <a:pPr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Warum?</a:t>
            </a:r>
          </a:p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Dein Passwort ist der Schlüssel </a:t>
            </a: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zu deinen 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Daten.</a:t>
            </a:r>
          </a:p>
          <a:p>
            <a:pPr>
              <a:defRPr/>
            </a:pP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Wo </a:t>
            </a:r>
            <a:r>
              <a:rPr lang="de-DE" altLang="de-DE" b="1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werden Passwörter genutzt</a:t>
            </a:r>
            <a:r>
              <a:rPr lang="de-DE" altLang="de-DE" b="1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de-DE" altLang="de-DE" b="1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Einloggen ins Mailkonto</a:t>
            </a:r>
          </a:p>
          <a:p>
            <a:pPr lvl="2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Einloggen in 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Communitys </a:t>
            </a: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Handy, Apps</a:t>
            </a:r>
          </a:p>
          <a:p>
            <a:pPr lvl="2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Online-Shops, Online-Banking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3" y="2420888"/>
            <a:ext cx="3257601" cy="321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176039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Mach dein Passwort sicher!</a:t>
            </a:r>
          </a:p>
          <a:p>
            <a:pPr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Wie?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Sichere Passwörter haben: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Mindestens 8 Zeichen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GROßE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und kleine Buchstaben, Zahlen und Zeichen </a:t>
            </a:r>
          </a:p>
          <a:p>
            <a:pPr>
              <a:defRPr/>
            </a:pPr>
            <a:endParaRPr lang="de-DE" altLang="de-DE" sz="20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000" b="1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Tipp: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Denk dir einen Satz aus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17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hr 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äuft 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eine 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Lieblingss</a:t>
            </a: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endung.“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„U17Ulm&lt;3s“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01256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Mach dein Passwort sicher!</a:t>
            </a:r>
          </a:p>
          <a:p>
            <a:endParaRPr lang="de-DE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Denkt euch 2 Passwörter aus und checkt sie hier: </a:t>
            </a:r>
            <a:endParaRPr lang="de-DE" altLang="de-DE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www.checkdeinpasswort.de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387619"/>
            <a:ext cx="3795213" cy="2530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89878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Mein Datenschutzkoffer </a:t>
            </a:r>
          </a:p>
          <a:p>
            <a:pPr>
              <a:defRPr/>
            </a:pPr>
            <a:endParaRPr lang="de-DE" altLang="de-DE" sz="32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32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Was nehmt ihr auf eurer nächsten Reise</a:t>
            </a:r>
          </a:p>
          <a:p>
            <a:pPr>
              <a:spcBef>
                <a:spcPts val="0"/>
              </a:spcBef>
              <a:defRPr/>
            </a:pPr>
            <a:r>
              <a:rPr lang="de-DE" altLang="de-DE" sz="32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durchs Internet mit? </a:t>
            </a:r>
          </a:p>
          <a:p>
            <a:pPr>
              <a:defRPr/>
            </a:pPr>
            <a:endParaRPr lang="de-DE" altLang="de-DE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de-DE" sz="14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2652"/>
            <a:ext cx="3384376" cy="2982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356900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pPr algn="ctr"/>
            <a:endParaRPr lang="de-DE" sz="3200" b="1" dirty="0">
              <a:solidFill>
                <a:schemeClr val="tx1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/>
                </a:solidFill>
              </a:rPr>
              <a:t>Was macht ihr im Internet am liebsten?</a:t>
            </a:r>
            <a:endParaRPr lang="de-DE" sz="1800" b="1" u="sng" dirty="0" smtClean="0"/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54" b="22158"/>
          <a:stretch/>
        </p:blipFill>
        <p:spPr>
          <a:xfrm>
            <a:off x="0" y="2708920"/>
            <a:ext cx="914400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0886306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655272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Datenschutz – was ist das?</a:t>
            </a: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Datenschutz heißt, Daten sollen geschützt werden.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Meist geht es </a:t>
            </a:r>
            <a:r>
              <a:rPr lang="de-DE" b="1" dirty="0">
                <a:solidFill>
                  <a:schemeClr val="tx1"/>
                </a:solidFill>
              </a:rPr>
              <a:t>dabei um persönliche </a:t>
            </a:r>
            <a:r>
              <a:rPr lang="de-DE" b="1" dirty="0" smtClean="0">
                <a:solidFill>
                  <a:schemeClr val="tx1"/>
                </a:solidFill>
              </a:rPr>
              <a:t>Daten.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Dies sind alle Informationen, die etwas über dich verraten</a:t>
            </a:r>
            <a:r>
              <a:rPr lang="de-DE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90" t="30021" r="33261" b="30951"/>
          <a:stretch/>
        </p:blipFill>
        <p:spPr>
          <a:xfrm>
            <a:off x="6876256" y="2684506"/>
            <a:ext cx="2093799" cy="3629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218135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Wenn du durch den Schnee stapfst, hinterlässt du Spuren.</a:t>
            </a:r>
          </a:p>
          <a:p>
            <a:endParaRPr lang="de-DE" sz="3200" b="1" dirty="0">
              <a:solidFill>
                <a:schemeClr val="tx1"/>
              </a:solidFill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3200" b="1" dirty="0">
              <a:solidFill>
                <a:schemeClr val="tx1"/>
              </a:solidFill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r>
              <a:rPr lang="de-DE" sz="3200" b="1" dirty="0" smtClean="0">
                <a:solidFill>
                  <a:schemeClr val="tx1"/>
                </a:solidFill>
              </a:rPr>
              <a:t>Auch wenn du im Internet surfst, hinterlässt du Spuren: deine Daten.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" y="2477031"/>
            <a:ext cx="8651709" cy="1901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17394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err="1" smtClean="0">
                <a:solidFill>
                  <a:schemeClr val="tx1"/>
                </a:solidFill>
              </a:rPr>
              <a:t>Filmclip</a:t>
            </a:r>
            <a:r>
              <a:rPr lang="de-DE" sz="3200" b="1" dirty="0" smtClean="0">
                <a:solidFill>
                  <a:schemeClr val="tx1"/>
                </a:solidFill>
              </a:rPr>
              <a:t>: </a:t>
            </a:r>
            <a:r>
              <a:rPr lang="de-DE" sz="3200" b="1" dirty="0" smtClean="0">
                <a:solidFill>
                  <a:schemeClr val="tx1"/>
                </a:solidFill>
                <a:hlinkClick r:id="rId2"/>
              </a:rPr>
              <a:t>Charlie und das Geheimnis der Daten</a:t>
            </a:r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3200" b="1" dirty="0">
              <a:solidFill>
                <a:schemeClr val="tx1"/>
              </a:solidFill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3200" b="1" dirty="0">
              <a:solidFill>
                <a:schemeClr val="tx1"/>
              </a:solidFill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7776666" cy="365125"/>
          </a:xfrm>
        </p:spPr>
        <p:txBody>
          <a:bodyPr/>
          <a:lstStyle/>
          <a:p>
            <a:r>
              <a:rPr lang="de-DE" dirty="0" smtClean="0"/>
              <a:t>Downloadmöglichkeit: https://seitenstark.de/kinder/internet/charlie-clips/charlie-und-das-geheimnis-der-daten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784999" cy="3510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393248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977111"/>
            <a:ext cx="7992888" cy="5040560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chemeClr val="tx1"/>
                </a:solidFill>
              </a:rPr>
              <a:t>Was passieren kann… </a:t>
            </a:r>
          </a:p>
          <a:p>
            <a:pPr>
              <a:defRPr/>
            </a:pPr>
            <a:endParaRPr lang="de-DE" altLang="de-DE" sz="14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Partys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Ungewollt öffentlich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altLang="de-DE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de-DE" sz="2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Fotos </a:t>
            </a:r>
            <a:r>
              <a:rPr lang="de-DE" altLang="de-DE" sz="2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im Netz </a:t>
            </a:r>
          </a:p>
          <a:p>
            <a:pPr lvl="1"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Kann jeder weiterverbreiten </a:t>
            </a:r>
          </a:p>
          <a:p>
            <a:pPr lvl="1">
              <a:defRPr/>
            </a:pPr>
            <a:endParaRPr lang="de-DE" altLang="de-DE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Ungeschützte Passwörter </a:t>
            </a:r>
            <a:endParaRPr lang="de-DE" altLang="de-DE" sz="2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Bestellung 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von 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Produkten </a:t>
            </a: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im fremden Namen</a:t>
            </a:r>
          </a:p>
          <a:p>
            <a:pPr>
              <a:defRPr/>
            </a:pPr>
            <a:endParaRPr lang="de-DE" altLang="de-DE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u="sng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08" y="1682879"/>
            <a:ext cx="3982752" cy="3402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671558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Was passieren kann…</a:t>
            </a:r>
          </a:p>
          <a:p>
            <a:pPr>
              <a:defRPr/>
            </a:pPr>
            <a:r>
              <a:rPr lang="de-DE" altLang="de-DE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Deine </a:t>
            </a:r>
            <a:r>
              <a:rPr lang="de-DE" altLang="de-DE" b="1" dirty="0">
                <a:solidFill>
                  <a:schemeClr val="tx1"/>
                </a:solidFill>
                <a:cs typeface="Arial" panose="020B0604020202020204" pitchFamily="34" charset="0"/>
              </a:rPr>
              <a:t>Daten sind kostbar</a:t>
            </a:r>
          </a:p>
          <a:p>
            <a:pPr lvl="1">
              <a:defRPr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Ist etwas kostenlos, „bezahlst“ du häufig mit deinen Daten</a:t>
            </a:r>
          </a:p>
          <a:p>
            <a:pPr lvl="1">
              <a:defRPr/>
            </a:pPr>
            <a:r>
              <a:rPr lang="de-DE" altLang="de-DE" dirty="0" smtClean="0">
                <a:solidFill>
                  <a:schemeClr val="tx1"/>
                </a:solidFill>
                <a:cs typeface="Arial" panose="020B0604020202020204" pitchFamily="34" charset="0"/>
              </a:rPr>
              <a:t>E-Mail-Adressen </a:t>
            </a: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werden für Werbung gesammelt </a:t>
            </a:r>
          </a:p>
          <a:p>
            <a:pPr marL="457200" lvl="1" indent="0">
              <a:buNone/>
              <a:defRPr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Spam  </a:t>
            </a:r>
          </a:p>
          <a:p>
            <a:pPr>
              <a:defRPr/>
            </a:pPr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/>
          </a:p>
          <a:p>
            <a:endParaRPr lang="de-DE" sz="1400" b="1" dirty="0"/>
          </a:p>
          <a:p>
            <a:pPr lvl="1">
              <a:defRPr/>
            </a:pP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endParaRPr lang="de-DE" sz="1400" b="1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dt" sz="half" idx="14"/>
          </p:nvPr>
        </p:nvSpPr>
        <p:spPr>
          <a:xfrm>
            <a:off x="539750" y="6469200"/>
            <a:ext cx="640851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8" y="4056357"/>
            <a:ext cx="6096000" cy="2200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74887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Was noch passieren kann…</a:t>
            </a:r>
          </a:p>
          <a:p>
            <a:pPr>
              <a:defRPr/>
            </a:pPr>
            <a:endParaRPr lang="de-DE" altLang="de-DE" sz="20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E-Mails</a:t>
            </a:r>
          </a:p>
          <a:p>
            <a:pPr lvl="1">
              <a:defRPr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</a:t>
            </a:r>
          </a:p>
          <a:p>
            <a:pPr lvl="1">
              <a:defRPr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</a:p>
          <a:p>
            <a:pPr lvl="1">
              <a:defRPr/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Konto-Hacking</a:t>
            </a: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sz="20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06" y="1634920"/>
            <a:ext cx="4164223" cy="4164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27619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316" y="2708920"/>
            <a:ext cx="187140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992888" cy="5040560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Was passieren kann…</a:t>
            </a:r>
          </a:p>
          <a:p>
            <a:pPr>
              <a:defRPr/>
            </a:pPr>
            <a:endParaRPr lang="de-DE" altLang="de-DE" sz="20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Communitys</a:t>
            </a:r>
            <a:endParaRPr lang="de-DE" altLang="de-DE" sz="2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altLang="de-DE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Profil- oder </a:t>
            </a: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Identitätsklau</a:t>
            </a:r>
          </a:p>
          <a:p>
            <a:pPr lvl="1">
              <a:defRPr/>
            </a:pPr>
            <a:r>
              <a:rPr lang="de-DE" altLang="de-DE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Cybermobbing: Mobbing über das Internet   </a:t>
            </a:r>
          </a:p>
          <a:p>
            <a:endParaRPr lang="de-DE" sz="3200" b="1" dirty="0">
              <a:solidFill>
                <a:schemeClr val="tx1"/>
              </a:solidFill>
            </a:endParaRPr>
          </a:p>
          <a:p>
            <a:endParaRPr lang="de-DE" sz="1800" b="1" u="sng" dirty="0"/>
          </a:p>
          <a:p>
            <a:endParaRPr lang="de-DE" sz="1400" b="1" dirty="0"/>
          </a:p>
          <a:p>
            <a:pPr lvl="1">
              <a:defRPr/>
            </a:pPr>
            <a:endParaRPr lang="de-DE" altLang="de-DE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1800" b="1" u="sng" dirty="0" smtClean="0"/>
          </a:p>
          <a:p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6084169" y="2924944"/>
            <a:ext cx="26528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buFontTx/>
              <a:buChar char="-"/>
            </a:pPr>
            <a:endParaRPr lang="de-DE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endParaRPr lang="de-DE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204091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UgV3KIBEqmKXpRFdhc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q4OGDBJkKslAOPQpNPE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9pk2nrwEy28NaWlNllz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9tTdzyVUy4YOFjX0iq9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9w9NnkEK9q59GCzUV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UxbDCiXU6Lt1OzAkAO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itTfoRy0mkJbEXJgKL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9tTdzyVUy4YOFjX0iq9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0SWcPRhUSxB88pvFbR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3_GACO6kCU9f0b48pvc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mlTXjnJEegreSsID8eD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UgV3KIBEqmKXpRFdhc0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q4OGDBJkKslAOPQpNPE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9pk2nrwEy28NaWlNll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9w9NnkEK9q59GCzUV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UxbDCiXU6Lt1OzAkAO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itTfoRy0mkJbEXJgKL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0SWcPRhUSxB88pvFbR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3_GACO6kCU9f0b48pv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mlTXjnJEegreSsID8e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ymoHdEUqvId7owkMWuQ"/>
</p:tagLst>
</file>

<file path=ppt/theme/theme1.xml><?xml version="1.0" encoding="utf-8"?>
<a:theme xmlns:a="http://schemas.openxmlformats.org/drawingml/2006/main" name="blank">
  <a:themeElements>
    <a:clrScheme name="designfarben-3">
      <a:dk1>
        <a:sysClr val="windowText" lastClr="000000"/>
      </a:dk1>
      <a:lt1>
        <a:sysClr val="window" lastClr="FFFFFF"/>
      </a:lt1>
      <a:dk2>
        <a:srgbClr val="11426B"/>
      </a:dk2>
      <a:lt2>
        <a:srgbClr val="BABBBB"/>
      </a:lt2>
      <a:accent1>
        <a:srgbClr val="00619E"/>
      </a:accent1>
      <a:accent2>
        <a:srgbClr val="4B96C8"/>
      </a:accent2>
      <a:accent3>
        <a:srgbClr val="81BADF"/>
      </a:accent3>
      <a:accent4>
        <a:srgbClr val="4BB005"/>
      </a:accent4>
      <a:accent5>
        <a:srgbClr val="9BD35A"/>
      </a:accent5>
      <a:accent6>
        <a:srgbClr val="8C8D8E"/>
      </a:accent6>
      <a:hlink>
        <a:srgbClr val="4B96C8"/>
      </a:hlink>
      <a:folHlink>
        <a:srgbClr val="8C8D8E"/>
      </a:folHlink>
    </a:clrScheme>
    <a:fontScheme name="BWB-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Benutzerdefiniert 1">
      <a:dk1>
        <a:sysClr val="windowText" lastClr="000000"/>
      </a:dk1>
      <a:lt1>
        <a:srgbClr val="FFFFFF"/>
      </a:lt1>
      <a:dk2>
        <a:srgbClr val="11426B"/>
      </a:dk2>
      <a:lt2>
        <a:srgbClr val="BABBBB"/>
      </a:lt2>
      <a:accent1>
        <a:srgbClr val="00619E"/>
      </a:accent1>
      <a:accent2>
        <a:srgbClr val="4B96C8"/>
      </a:accent2>
      <a:accent3>
        <a:srgbClr val="81BADF"/>
      </a:accent3>
      <a:accent4>
        <a:srgbClr val="4BB005"/>
      </a:accent4>
      <a:accent5>
        <a:srgbClr val="9BD35A"/>
      </a:accent5>
      <a:accent6>
        <a:srgbClr val="8C8D8E"/>
      </a:accent6>
      <a:hlink>
        <a:srgbClr val="4B96C8"/>
      </a:hlink>
      <a:folHlink>
        <a:srgbClr val="8C8D8E"/>
      </a:folHlink>
    </a:clrScheme>
    <a:fontScheme name="BWB-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341</Words>
  <Application>Microsoft Office PowerPoint</Application>
  <PresentationFormat>Bildschirmpräsentation (4:3)</PresentationFormat>
  <Paragraphs>172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blank</vt:lpstr>
      <vt:lpstr>1_blank</vt:lpstr>
      <vt:lpstr>think-cell Slide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2012-03-26T09:52:15Z</dcterms:created>
  <dcterms:modified xsi:type="dcterms:W3CDTF">2019-02-18T16:30:55Z</dcterms:modified>
</cp:coreProperties>
</file>